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2" r:id="rId3"/>
    <p:sldId id="280" r:id="rId4"/>
    <p:sldId id="281" r:id="rId5"/>
    <p:sldId id="287" r:id="rId6"/>
    <p:sldId id="282" r:id="rId7"/>
    <p:sldId id="284" r:id="rId8"/>
    <p:sldId id="295" r:id="rId9"/>
    <p:sldId id="296" r:id="rId10"/>
    <p:sldId id="304" r:id="rId11"/>
    <p:sldId id="283" r:id="rId12"/>
    <p:sldId id="289" r:id="rId13"/>
    <p:sldId id="290" r:id="rId14"/>
    <p:sldId id="297" r:id="rId15"/>
    <p:sldId id="300" r:id="rId16"/>
    <p:sldId id="298" r:id="rId17"/>
    <p:sldId id="301" r:id="rId18"/>
    <p:sldId id="299" r:id="rId19"/>
    <p:sldId id="302" r:id="rId20"/>
    <p:sldId id="303" r:id="rId21"/>
    <p:sldId id="305" r:id="rId22"/>
    <p:sldId id="288" r:id="rId23"/>
    <p:sldId id="306" r:id="rId24"/>
    <p:sldId id="307" r:id="rId25"/>
    <p:sldId id="294" r:id="rId26"/>
    <p:sldId id="291" r:id="rId27"/>
    <p:sldId id="285" r:id="rId28"/>
    <p:sldId id="286" r:id="rId29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4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C59242-378A-456E-BF30-07EB874E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9D7D1-385C-443F-87C8-C6A82E29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9E870-5AD4-4730-86A8-99CD3E31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1CC9-6DCA-44F3-B7E3-642CAA3FD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D76C3-1404-40EC-B66A-AD819BFD9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5588"/>
            <a:ext cx="4038600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5588"/>
            <a:ext cx="4038600" cy="5103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14EB-176A-40E7-ACDE-0067BEEFD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AD12-F66F-4952-A531-89233D010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2EEA-E4D3-4EAA-A6B6-1F7D07B3E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ED46B-1689-4928-BD90-B4DE1B80F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53E9-87E9-48B0-A2E8-A209E5ED8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1B9F2-D041-4589-AD54-67901B952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09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56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5588"/>
            <a:ext cx="822960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56D51FCE-B9B9-442D-B30E-CD92A473E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8.jpe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Conceptual Dynamics</a:t>
            </a:r>
            <a:br>
              <a:rPr lang="en-US" dirty="0" smtClean="0"/>
            </a:br>
            <a:endParaRPr lang="en-US" sz="3600" b="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Part II: Kinematics of Particles</a:t>
            </a:r>
          </a:p>
          <a:p>
            <a:pPr eaLnBrk="1" hangingPunct="1"/>
            <a:r>
              <a:rPr lang="en-US" dirty="0" smtClean="0"/>
              <a:t>Chapter 3</a:t>
            </a:r>
          </a:p>
          <a:p>
            <a:pPr eaLnBrk="1" hangingPunct="1"/>
            <a:r>
              <a:rPr lang="en-US" dirty="0" smtClean="0"/>
              <a:t>Kinematics of Particles</a:t>
            </a:r>
          </a:p>
          <a:p>
            <a:pPr eaLnBrk="1" hangingPunct="1"/>
            <a:r>
              <a:rPr lang="en-US" dirty="0" smtClean="0"/>
              <a:t>Plane Curvilinear Motion</a:t>
            </a:r>
          </a:p>
          <a:p>
            <a:pPr eaLnBrk="1" hangingPunct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Polar coordinates</a:t>
            </a:r>
          </a:p>
          <a:p>
            <a:pPr eaLnBrk="1" hangingPunct="1"/>
            <a:endParaRPr lang="en-US" dirty="0" smtClean="0">
              <a:solidFill>
                <a:schemeClr val="hlink"/>
              </a:solidFill>
            </a:endParaRPr>
          </a:p>
          <a:p>
            <a:pPr eaLnBrk="1" hangingPunct="1"/>
            <a:endParaRPr lang="en-US" i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Position</a:t>
            </a:r>
            <a:br>
              <a:rPr lang="en-US" dirty="0" smtClean="0"/>
            </a:br>
            <a:r>
              <a:rPr lang="en-US" dirty="0" smtClean="0"/>
              <a:t>Velocity</a:t>
            </a:r>
            <a:br>
              <a:rPr lang="en-US" dirty="0" smtClean="0"/>
            </a:br>
            <a:r>
              <a:rPr lang="en-US" dirty="0" smtClean="0"/>
              <a:t>Acceleration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Position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Position</a:t>
            </a:r>
            <a:r>
              <a:rPr lang="en-US" dirty="0" smtClean="0"/>
              <a:t>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 The vector that starts at the origin of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x-y</a:t>
            </a:r>
            <a:r>
              <a:rPr lang="en-US" dirty="0" smtClean="0"/>
              <a:t> </a:t>
            </a:r>
            <a:r>
              <a:rPr lang="en-US" dirty="0" err="1" smtClean="0"/>
              <a:t>coor</a:t>
            </a:r>
            <a:r>
              <a:rPr lang="en-US" dirty="0" smtClean="0"/>
              <a:t>. system and points to the particle.</a:t>
            </a:r>
            <a:endParaRPr lang="en-US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6642567" y="3782640"/>
          <a:ext cx="13525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3" imgW="571252" imgH="330057" progId="Equation.DSMT4">
                  <p:embed/>
                </p:oleObj>
              </mc:Choice>
              <mc:Fallback>
                <p:oleObj name="Equation" r:id="rId3" imgW="571252" imgH="330057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567" y="3782640"/>
                        <a:ext cx="1352550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polar coordinate syst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0008" y="3213508"/>
            <a:ext cx="3772863" cy="351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Velocity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Velocity</a:t>
            </a:r>
            <a:r>
              <a:rPr lang="en-US" dirty="0" smtClean="0"/>
              <a:t>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axis are body-fixed.</a:t>
            </a:r>
            <a:endParaRPr lang="en-US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polar coordinate 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879" y="3052143"/>
            <a:ext cx="3772863" cy="3510022"/>
          </a:xfrm>
          <a:prstGeom prst="rect">
            <a:avLst/>
          </a:prstGeom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5576046" y="4957296"/>
          <a:ext cx="236696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6" name="Equation" r:id="rId4" imgW="990170" imgH="355446" progId="Equation.DSMT4">
                  <p:embed/>
                </p:oleObj>
              </mc:Choice>
              <mc:Fallback>
                <p:oleObj name="Equation" r:id="rId4" imgW="990170" imgH="355446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046" y="4957296"/>
                        <a:ext cx="2366963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4780523" y="2599299"/>
          <a:ext cx="39020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7" name="Equation" r:id="rId6" imgW="1562040" imgH="368280" progId="Equation.DSMT4">
                  <p:embed/>
                </p:oleObj>
              </mc:Choice>
              <mc:Fallback>
                <p:oleObj name="Equation" r:id="rId6" imgW="156204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0523" y="2599299"/>
                        <a:ext cx="390207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5190200" y="3864162"/>
          <a:ext cx="14271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8" name="Equation" r:id="rId8" imgW="571252" imgH="228501" progId="Equation.DSMT4">
                  <p:embed/>
                </p:oleObj>
              </mc:Choice>
              <mc:Fallback>
                <p:oleObj name="Equation" r:id="rId8" imgW="571252" imgH="228501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0200" y="3864162"/>
                        <a:ext cx="14271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91" name="Object 11"/>
          <p:cNvGraphicFramePr>
            <a:graphicFrameLocks noChangeAspect="1"/>
          </p:cNvGraphicFramePr>
          <p:nvPr/>
        </p:nvGraphicFramePr>
        <p:xfrm>
          <a:off x="7180458" y="3881625"/>
          <a:ext cx="12366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Equation" r:id="rId10" imgW="495085" imgH="228501" progId="Equation.DSMT4">
                  <p:embed/>
                </p:oleObj>
              </mc:Choice>
              <mc:Fallback>
                <p:oleObj name="Equation" r:id="rId10" imgW="495085" imgH="228501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458" y="3881625"/>
                        <a:ext cx="12366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Acceleration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Acceleration</a:t>
            </a:r>
            <a:r>
              <a:rPr lang="en-US" dirty="0" smtClean="0"/>
              <a:t>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-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axis are body fixed.</a:t>
            </a:r>
            <a:endParaRPr lang="en-US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polar coordinate syst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150" y="3070072"/>
            <a:ext cx="3772863" cy="3510022"/>
          </a:xfrm>
          <a:prstGeom prst="rect">
            <a:avLst/>
          </a:prstGeom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4911725" y="2907647"/>
          <a:ext cx="3332163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3" name="Equation" r:id="rId4" imgW="1333440" imgH="393480" progId="Equation.DSMT4">
                  <p:embed/>
                </p:oleObj>
              </mc:Choice>
              <mc:Fallback>
                <p:oleObj name="Equation" r:id="rId4" imgW="13334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2907647"/>
                        <a:ext cx="3332163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4275886" y="4141788"/>
          <a:ext cx="47355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Equation" r:id="rId6" imgW="1879600" imgH="393700" progId="Equation.DSMT4">
                  <p:embed/>
                </p:oleObj>
              </mc:Choice>
              <mc:Fallback>
                <p:oleObj name="Equation" r:id="rId6" imgW="1879600" imgH="3937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886" y="4141788"/>
                        <a:ext cx="4735512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3.4-2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following situations, write an expression for the velocity and acceleration in polar coordinates.</a:t>
            </a:r>
          </a:p>
          <a:p>
            <a:pPr lvl="1"/>
            <a:r>
              <a:rPr lang="en-US" dirty="0" smtClean="0"/>
              <a:t>A car travelling on a circular track.</a:t>
            </a:r>
            <a:endParaRPr lang="en-US" dirty="0"/>
          </a:p>
        </p:txBody>
      </p:sp>
      <p:pic>
        <p:nvPicPr>
          <p:cNvPr id="4" name="Picture 3" descr="car on track.jpg"/>
          <p:cNvPicPr/>
          <p:nvPr/>
        </p:nvPicPr>
        <p:blipFill>
          <a:blip r:embed="rId3" cstate="print"/>
          <a:srcRect l="4143" t="2913" r="5042" b="4660"/>
          <a:stretch>
            <a:fillRect/>
          </a:stretch>
        </p:blipFill>
        <p:spPr>
          <a:xfrm>
            <a:off x="6078986" y="3684481"/>
            <a:ext cx="2651776" cy="2665988"/>
          </a:xfrm>
          <a:prstGeom prst="rect">
            <a:avLst/>
          </a:prstGeom>
        </p:spPr>
      </p:pic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626330" y="4730874"/>
          <a:ext cx="47355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Equation" r:id="rId4" imgW="1879600" imgH="393700" progId="Equation.DSMT4">
                  <p:embed/>
                </p:oleObj>
              </mc:Choice>
              <mc:Fallback>
                <p:oleObj name="Equation" r:id="rId4" imgW="18796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30" y="4730874"/>
                        <a:ext cx="4735512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311030" y="3718048"/>
          <a:ext cx="23669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Equation" r:id="rId6" imgW="990170" imgH="355446" progId="Equation.DSMT4">
                  <p:embed/>
                </p:oleObj>
              </mc:Choice>
              <mc:Fallback>
                <p:oleObj name="Equation" r:id="rId6" imgW="990170" imgH="355446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030" y="3718048"/>
                        <a:ext cx="2366963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3.4-2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following situations, write an expression for the velocity and acceleration in polar coordinates.</a:t>
            </a:r>
          </a:p>
          <a:p>
            <a:pPr lvl="1"/>
            <a:r>
              <a:rPr lang="en-US" dirty="0" smtClean="0"/>
              <a:t>A car travelling on a circular track.</a:t>
            </a:r>
            <a:endParaRPr lang="en-US" dirty="0"/>
          </a:p>
        </p:txBody>
      </p:sp>
      <p:pic>
        <p:nvPicPr>
          <p:cNvPr id="4" name="Picture 3" descr="car on track.jpg"/>
          <p:cNvPicPr/>
          <p:nvPr/>
        </p:nvPicPr>
        <p:blipFill>
          <a:blip r:embed="rId3" cstate="print"/>
          <a:srcRect l="4143" t="2913" r="5042" b="4660"/>
          <a:stretch>
            <a:fillRect/>
          </a:stretch>
        </p:blipFill>
        <p:spPr>
          <a:xfrm>
            <a:off x="6078986" y="3684481"/>
            <a:ext cx="2651776" cy="2665988"/>
          </a:xfrm>
          <a:prstGeom prst="rect">
            <a:avLst/>
          </a:prstGeom>
        </p:spPr>
      </p:pic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476375" y="4778375"/>
          <a:ext cx="30384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6" name="Equation" r:id="rId4" imgW="1206360" imgH="355320" progId="Equation.DSMT4">
                  <p:embed/>
                </p:oleObj>
              </mc:Choice>
              <mc:Fallback>
                <p:oleObj name="Equation" r:id="rId4" imgW="1206360" imgH="355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78375"/>
                        <a:ext cx="303847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690688" y="3717925"/>
          <a:ext cx="16081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7" name="Equation" r:id="rId6" imgW="672840" imgH="355320" progId="Equation.DSMT4">
                  <p:embed/>
                </p:oleObj>
              </mc:Choice>
              <mc:Fallback>
                <p:oleObj name="Equation" r:id="rId6" imgW="67284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717925"/>
                        <a:ext cx="1608137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3.4-2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following situations, write an expression for the velocity and acceleration in polar coordinates.</a:t>
            </a:r>
          </a:p>
          <a:p>
            <a:pPr lvl="1"/>
            <a:r>
              <a:rPr lang="en-US" dirty="0" smtClean="0"/>
              <a:t>A car on a Ferris wheel turning at a constant rate.</a:t>
            </a:r>
            <a:endParaRPr lang="en-US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661499" y="5108944"/>
          <a:ext cx="47355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Equation" r:id="rId3" imgW="1879600" imgH="393700" progId="Equation.DSMT4">
                  <p:embed/>
                </p:oleObj>
              </mc:Choice>
              <mc:Fallback>
                <p:oleObj name="Equation" r:id="rId3" imgW="18796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99" y="5108944"/>
                        <a:ext cx="4735512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337407" y="4078533"/>
          <a:ext cx="23669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Equation" r:id="rId5" imgW="990170" imgH="355446" progId="Equation.DSMT4">
                  <p:embed/>
                </p:oleObj>
              </mc:Choice>
              <mc:Fallback>
                <p:oleObj name="Equation" r:id="rId5" imgW="990170" imgH="3554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407" y="4078533"/>
                        <a:ext cx="2366963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ferris wheel.jpg"/>
          <p:cNvPicPr/>
          <p:nvPr/>
        </p:nvPicPr>
        <p:blipFill>
          <a:blip r:embed="rId7" cstate="print"/>
          <a:srcRect l="3416" t="2881" r="2837" b="5085"/>
          <a:stretch>
            <a:fillRect/>
          </a:stretch>
        </p:blipFill>
        <p:spPr>
          <a:xfrm>
            <a:off x="5756540" y="3823223"/>
            <a:ext cx="2979274" cy="260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3.4-2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following situations, write an expression for the velocity and acceleration in polar coordinates.</a:t>
            </a:r>
          </a:p>
          <a:p>
            <a:pPr lvl="1"/>
            <a:r>
              <a:rPr lang="en-US" dirty="0" smtClean="0"/>
              <a:t>A car on a Ferris wheel turning at a constant rate.</a:t>
            </a:r>
            <a:endParaRPr lang="en-US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1609725" y="5111750"/>
          <a:ext cx="20145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0" name="Equation" r:id="rId3" imgW="799920" imgH="355320" progId="Equation.DSMT4">
                  <p:embed/>
                </p:oleObj>
              </mc:Choice>
              <mc:Fallback>
                <p:oleObj name="Equation" r:id="rId3" imgW="799920" imgH="355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5111750"/>
                        <a:ext cx="20145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716088" y="4078288"/>
          <a:ext cx="1608137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Equation" r:id="rId5" imgW="672840" imgH="355320" progId="Equation.DSMT4">
                  <p:embed/>
                </p:oleObj>
              </mc:Choice>
              <mc:Fallback>
                <p:oleObj name="Equation" r:id="rId5" imgW="67284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4078288"/>
                        <a:ext cx="1608137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ferris wheel.jpg"/>
          <p:cNvPicPr/>
          <p:nvPr/>
        </p:nvPicPr>
        <p:blipFill>
          <a:blip r:embed="rId7" cstate="print"/>
          <a:srcRect l="3416" t="2881" r="2837" b="5085"/>
          <a:stretch>
            <a:fillRect/>
          </a:stretch>
        </p:blipFill>
        <p:spPr>
          <a:xfrm>
            <a:off x="5756540" y="3823223"/>
            <a:ext cx="2979274" cy="2603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3.4-2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following situations, write an expression for the velocity and acceleration in polar coordinates.</a:t>
            </a:r>
          </a:p>
          <a:p>
            <a:pPr lvl="1"/>
            <a:r>
              <a:rPr lang="en-US" dirty="0" smtClean="0"/>
              <a:t>Body </a:t>
            </a:r>
            <a:r>
              <a:rPr lang="en-US" i="1" dirty="0" smtClean="0"/>
              <a:t>A</a:t>
            </a:r>
            <a:r>
              <a:rPr lang="en-US" dirty="0" smtClean="0"/>
              <a:t> held by the end of an articulating robotic arm.</a:t>
            </a:r>
            <a:endParaRPr lang="en-US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661499" y="5108944"/>
          <a:ext cx="47355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2" name="Equation" r:id="rId3" imgW="1879600" imgH="393700" progId="Equation.DSMT4">
                  <p:embed/>
                </p:oleObj>
              </mc:Choice>
              <mc:Fallback>
                <p:oleObj name="Equation" r:id="rId3" imgW="18796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99" y="5108944"/>
                        <a:ext cx="4735512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1337407" y="4078533"/>
          <a:ext cx="23669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3" name="Equation" r:id="rId5" imgW="990170" imgH="355446" progId="Equation.DSMT4">
                  <p:embed/>
                </p:oleObj>
              </mc:Choice>
              <mc:Fallback>
                <p:oleObj name="Equation" r:id="rId5" imgW="990170" imgH="3554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407" y="4078533"/>
                        <a:ext cx="2366963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62" y="3581896"/>
            <a:ext cx="3066288" cy="305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3.4-3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slotted bar is rotating counter-clockwise at a decreasing rate, what are the signs of the first two time derivatives of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and the first derivative of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Positive?</a:t>
            </a:r>
          </a:p>
          <a:p>
            <a:pPr lvl="1"/>
            <a:r>
              <a:rPr lang="en-US" dirty="0" smtClean="0"/>
              <a:t>Negative?</a:t>
            </a:r>
            <a:endParaRPr lang="en-US" dirty="0"/>
          </a:p>
        </p:txBody>
      </p:sp>
      <p:pic>
        <p:nvPicPr>
          <p:cNvPr id="4" name="Picture 3" descr="pinned slider.jpg"/>
          <p:cNvPicPr/>
          <p:nvPr/>
        </p:nvPicPr>
        <p:blipFill>
          <a:blip r:embed="rId2" cstate="print"/>
          <a:srcRect l="3083" t="2975" r="1772" b="1202"/>
          <a:stretch>
            <a:fillRect/>
          </a:stretch>
        </p:blipFill>
        <p:spPr>
          <a:xfrm>
            <a:off x="5148649" y="3531036"/>
            <a:ext cx="3690830" cy="3206314"/>
          </a:xfrm>
          <a:prstGeom prst="rect">
            <a:avLst/>
          </a:prstGeom>
        </p:spPr>
      </p:pic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 Coordinate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Example 3.4-3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slotted bar is rotating counter-clockwise at a decreasing rate, what are the signs of the first two time derivatives of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and the first derivative of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Positive?</a:t>
            </a:r>
          </a:p>
          <a:p>
            <a:pPr lvl="1"/>
            <a:r>
              <a:rPr lang="en-US" dirty="0" smtClean="0"/>
              <a:t>Negative?</a:t>
            </a:r>
            <a:endParaRPr lang="en-US" dirty="0"/>
          </a:p>
        </p:txBody>
      </p:sp>
      <p:pic>
        <p:nvPicPr>
          <p:cNvPr id="4" name="Picture 3" descr="pinned slider.jpg"/>
          <p:cNvPicPr/>
          <p:nvPr/>
        </p:nvPicPr>
        <p:blipFill>
          <a:blip r:embed="rId3" cstate="print"/>
          <a:srcRect l="3083" t="2975" r="1772" b="1202"/>
          <a:stretch>
            <a:fillRect/>
          </a:stretch>
        </p:blipFill>
        <p:spPr>
          <a:xfrm>
            <a:off x="5371070" y="3563997"/>
            <a:ext cx="3501360" cy="3041717"/>
          </a:xfrm>
          <a:prstGeom prst="rect">
            <a:avLst/>
          </a:prstGeom>
        </p:spPr>
      </p:pic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826727" y="4134094"/>
          <a:ext cx="2921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7" name="Equation" r:id="rId4" imgW="114120" imgH="203040" progId="Equation.DSMT4">
                  <p:embed/>
                </p:oleObj>
              </mc:Choice>
              <mc:Fallback>
                <p:oleObj name="Equation" r:id="rId4" imgW="11412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727" y="4134094"/>
                        <a:ext cx="2921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2953237" y="4673112"/>
          <a:ext cx="2921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8" name="Equation" r:id="rId6" imgW="114120" imgH="203040" progId="Equation.DSMT4">
                  <p:embed/>
                </p:oleObj>
              </mc:Choice>
              <mc:Fallback>
                <p:oleObj name="Equation" r:id="rId6" imgW="1141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237" y="4673112"/>
                        <a:ext cx="2921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3321905" y="4732094"/>
          <a:ext cx="2921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9" name="Equation" r:id="rId8" imgW="114120" imgH="152280" progId="Equation.DSMT4">
                  <p:embed/>
                </p:oleObj>
              </mc:Choice>
              <mc:Fallback>
                <p:oleObj name="Equation" r:id="rId8" imgW="11412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905" y="4732094"/>
                        <a:ext cx="292100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 vs.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 </a:t>
            </a:r>
            <a:r>
              <a:rPr lang="en-US" dirty="0" smtClean="0"/>
              <a:t>Coordinates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Symbol" pitchFamily="18" charset="2"/>
              </a:rPr>
              <a:t>-q</a:t>
            </a:r>
            <a:r>
              <a:rPr lang="en-US" dirty="0" smtClean="0"/>
              <a:t> versus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endParaRPr lang="en-US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9725"/>
            <a:ext cx="817245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It is important to note that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/>
              <a:t>-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r>
              <a:rPr lang="en-US" dirty="0" smtClean="0"/>
              <a:t> coordinate systems do not necessarily coincide.</a:t>
            </a:r>
            <a:endParaRPr lang="en-US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Example 3.4-4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5588"/>
            <a:ext cx="4279557" cy="5103812"/>
          </a:xfrm>
        </p:spPr>
        <p:txBody>
          <a:bodyPr/>
          <a:lstStyle/>
          <a:p>
            <a:r>
              <a:rPr lang="en-US" dirty="0" smtClean="0"/>
              <a:t>Draw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/>
              <a:t>-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r>
              <a:rPr lang="en-US" dirty="0" smtClean="0"/>
              <a:t> axes.</a:t>
            </a:r>
          </a:p>
          <a:p>
            <a:r>
              <a:rPr lang="en-US" dirty="0"/>
              <a:t>Include the position and velocity vectors, and the transverse coordinate.</a:t>
            </a:r>
          </a:p>
          <a:p>
            <a:endParaRPr lang="en-US" dirty="0" smtClean="0"/>
          </a:p>
        </p:txBody>
      </p:sp>
      <p:pic>
        <p:nvPicPr>
          <p:cNvPr id="7" name="Picture 6" descr="polar versus 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6756" y="2021199"/>
            <a:ext cx="4146890" cy="460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Example 3.4-4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5588"/>
            <a:ext cx="4279557" cy="5103812"/>
          </a:xfrm>
        </p:spPr>
        <p:txBody>
          <a:bodyPr/>
          <a:lstStyle/>
          <a:p>
            <a:r>
              <a:rPr lang="en-US" dirty="0" smtClean="0"/>
              <a:t>Draw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/>
              <a:t>-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r>
              <a:rPr lang="en-US" dirty="0" smtClean="0"/>
              <a:t> axes.</a:t>
            </a:r>
          </a:p>
          <a:p>
            <a:r>
              <a:rPr lang="en-US" dirty="0"/>
              <a:t>Include the position and velocity vectors, and the transverse coordinate.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34" y="2104591"/>
            <a:ext cx="4146890" cy="46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Example 3.4-4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588"/>
            <a:ext cx="3831465" cy="5103812"/>
          </a:xfrm>
        </p:spPr>
        <p:txBody>
          <a:bodyPr/>
          <a:lstStyle/>
          <a:p>
            <a:r>
              <a:rPr lang="en-US" dirty="0" smtClean="0"/>
              <a:t>Include the position and velocity vectors, and the transverse coordinate.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28" y="2088115"/>
            <a:ext cx="4146890" cy="4608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Symbol" pitchFamily="18" charset="2"/>
              </a:rPr>
              <a:t>-q</a:t>
            </a:r>
            <a:r>
              <a:rPr lang="en-US" dirty="0" smtClean="0"/>
              <a:t> versus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endParaRPr lang="en-US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9725"/>
            <a:ext cx="4492158" cy="4934510"/>
          </a:xfrm>
        </p:spPr>
        <p:txBody>
          <a:bodyPr/>
          <a:lstStyle/>
          <a:p>
            <a:pPr eaLnBrk="1" hangingPunct="1"/>
            <a:r>
              <a:rPr lang="en-US" dirty="0" smtClean="0"/>
              <a:t>In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n-t</a:t>
            </a:r>
            <a:r>
              <a:rPr lang="en-US" dirty="0" smtClean="0"/>
              <a:t> coordinate system, the velocity has only a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component.  </a:t>
            </a:r>
          </a:p>
          <a:p>
            <a:pPr eaLnBrk="1" hangingPunct="1"/>
            <a:r>
              <a:rPr lang="en-US" dirty="0" smtClean="0"/>
              <a:t>In the polar coordinate system, the velocity usually has both an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components.</a:t>
            </a:r>
            <a:endParaRPr lang="en-US" sz="2400" i="1" dirty="0" smtClean="0"/>
          </a:p>
        </p:txBody>
      </p:sp>
      <p:pic>
        <p:nvPicPr>
          <p:cNvPr id="6" name="Picture 5" descr="polar versus 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9207" y="2698376"/>
            <a:ext cx="3631325" cy="4035283"/>
          </a:xfrm>
          <a:prstGeom prst="rect">
            <a:avLst/>
          </a:prstGeom>
        </p:spPr>
      </p:pic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5889065" y="1667716"/>
          <a:ext cx="23669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Equation" r:id="rId4" imgW="990170" imgH="355446" progId="Equation.DSMT4">
                  <p:embed/>
                </p:oleObj>
              </mc:Choice>
              <mc:Fallback>
                <p:oleObj name="Equation" r:id="rId4" imgW="990170" imgH="355446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065" y="1667716"/>
                        <a:ext cx="2366963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Equations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0" y="32924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1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2336800" y="5133975"/>
            <a:ext cx="5736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800" dirty="0"/>
              <a:t>= </a:t>
            </a:r>
            <a:r>
              <a:rPr lang="en-US" sz="2800" dirty="0" smtClean="0">
                <a:latin typeface="Symbol" pitchFamily="18" charset="2"/>
              </a:rPr>
              <a:t>w</a:t>
            </a:r>
            <a:r>
              <a:rPr lang="en-US" sz="2800" dirty="0" smtClean="0"/>
              <a:t> = Angular </a:t>
            </a:r>
            <a:r>
              <a:rPr lang="en-US" sz="2800" dirty="0"/>
              <a:t>velocity (</a:t>
            </a:r>
            <a:r>
              <a:rPr lang="en-US" sz="2800" dirty="0" err="1"/>
              <a:t>rad</a:t>
            </a:r>
            <a:r>
              <a:rPr lang="en-US" sz="2800" dirty="0"/>
              <a:t>/s)</a:t>
            </a:r>
          </a:p>
          <a:p>
            <a:pPr eaLnBrk="1" hangingPunct="1"/>
            <a:r>
              <a:rPr lang="en-US" sz="2800" dirty="0"/>
              <a:t> = </a:t>
            </a:r>
            <a:r>
              <a:rPr lang="en-US" sz="2800" dirty="0" smtClean="0">
                <a:latin typeface="Symbol" pitchFamily="18" charset="2"/>
              </a:rPr>
              <a:t>a</a:t>
            </a:r>
            <a:r>
              <a:rPr lang="en-US" sz="2800" dirty="0" smtClean="0"/>
              <a:t> = Angular </a:t>
            </a:r>
            <a:r>
              <a:rPr lang="en-US" sz="2800" dirty="0"/>
              <a:t>acceleration (</a:t>
            </a:r>
            <a:r>
              <a:rPr lang="en-US" sz="2800" dirty="0" err="1"/>
              <a:t>rad</a:t>
            </a:r>
            <a:r>
              <a:rPr lang="en-US" sz="2800" dirty="0"/>
              <a:t>/s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2187575" y="5138738"/>
          <a:ext cx="2841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3" imgW="139680" imgH="228600" progId="Equation.3">
                  <p:embed/>
                </p:oleObj>
              </mc:Choice>
              <mc:Fallback>
                <p:oleObj name="Equation" r:id="rId3" imgW="13968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5138738"/>
                        <a:ext cx="284163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9"/>
          <p:cNvGraphicFramePr>
            <a:graphicFrameLocks noChangeAspect="1"/>
          </p:cNvGraphicFramePr>
          <p:nvPr/>
        </p:nvGraphicFramePr>
        <p:xfrm>
          <a:off x="2182813" y="5562600"/>
          <a:ext cx="2841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5" imgW="139680" imgH="228600" progId="Equation.3">
                  <p:embed/>
                </p:oleObj>
              </mc:Choice>
              <mc:Fallback>
                <p:oleObj name="Equation" r:id="rId5" imgW="139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5562600"/>
                        <a:ext cx="284162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3352707" y="2905590"/>
          <a:ext cx="2366963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7" imgW="990360" imgH="355320" progId="Equation.DSMT4">
                  <p:embed/>
                </p:oleObj>
              </mc:Choice>
              <mc:Fallback>
                <p:oleObj name="Equation" r:id="rId7" imgW="99036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707" y="2905590"/>
                        <a:ext cx="2366963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2168432" y="4007317"/>
          <a:ext cx="47355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9" imgW="1879560" imgH="393480" progId="Equation.DSMT4">
                  <p:embed/>
                </p:oleObj>
              </mc:Choice>
              <mc:Fallback>
                <p:oleObj name="Equation" r:id="rId9" imgW="187956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432" y="4007317"/>
                        <a:ext cx="4735512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859913" y="1945249"/>
          <a:ext cx="135255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11" imgW="571252" imgH="330057" progId="Equation.DSMT4">
                  <p:embed/>
                </p:oleObj>
              </mc:Choice>
              <mc:Fallback>
                <p:oleObj name="Equation" r:id="rId11" imgW="571252" imgH="330057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913" y="1945249"/>
                        <a:ext cx="1352550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Problems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EP3.4-5</a:t>
            </a:r>
          </a:p>
          <a:p>
            <a:r>
              <a:rPr lang="en-US" smtClean="0"/>
              <a:t>EP3.4-6 (Video)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57638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005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Polar Coordinate 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9725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b="1" dirty="0" smtClean="0"/>
              <a:t>Polar Coordinate System </a:t>
            </a:r>
            <a:r>
              <a:rPr lang="en-US" dirty="0" smtClean="0"/>
              <a:t>is defined by the coordinates 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dirty="0" smtClean="0"/>
              <a:t> and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axes are attached to and move with the particle.</a:t>
            </a:r>
          </a:p>
        </p:txBody>
      </p:sp>
      <p:pic>
        <p:nvPicPr>
          <p:cNvPr id="5" name="Picture 4" descr="polar coordinat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855" y="3415553"/>
            <a:ext cx="3540945" cy="329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Radial coordinate &amp;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-axis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9725"/>
            <a:ext cx="7772400" cy="41148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Radial Coordinate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 The distance from the origin of the </a:t>
            </a:r>
            <a:r>
              <a:rPr lang="en-US" i="1" dirty="0" smtClean="0">
                <a:latin typeface="Times New Roman" pitchFamily="18" charset="0"/>
              </a:rPr>
              <a:t>x-y</a:t>
            </a:r>
            <a:r>
              <a:rPr lang="en-US" dirty="0" smtClean="0"/>
              <a:t> coordinate system to the particle. </a:t>
            </a:r>
            <a:endParaRPr lang="en-US" sz="2400" i="1" dirty="0" smtClean="0"/>
          </a:p>
        </p:txBody>
      </p:sp>
      <p:pic>
        <p:nvPicPr>
          <p:cNvPr id="5" name="Picture 4" descr="polar coordinat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0008" y="3213508"/>
            <a:ext cx="3772863" cy="351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Radial coordinate &amp;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-axis</a:t>
            </a:r>
            <a:endParaRPr lang="en-US" b="0" dirty="0" smtClean="0"/>
          </a:p>
        </p:txBody>
      </p:sp>
      <p:sp>
        <p:nvSpPr>
          <p:cNvPr id="225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9725"/>
            <a:ext cx="7772400" cy="4114800"/>
          </a:xfrm>
        </p:spPr>
        <p:txBody>
          <a:bodyPr/>
          <a:lstStyle/>
          <a:p>
            <a:pPr eaLnBrk="1" hangingPunct="1"/>
            <a:r>
              <a:rPr lang="en-US" b="1" i="1" u="sng" dirty="0" smtClean="0">
                <a:latin typeface="Times New Roman" pitchFamily="18" charset="0"/>
              </a:rPr>
              <a:t>r</a:t>
            </a:r>
            <a:r>
              <a:rPr lang="en-US" b="1" u="sng" dirty="0" smtClean="0"/>
              <a:t> – axis:</a:t>
            </a:r>
            <a:r>
              <a:rPr lang="en-US" dirty="0" smtClean="0"/>
              <a:t> Parallel to </a:t>
            </a:r>
            <a:r>
              <a:rPr lang="en-US" b="1" dirty="0" smtClean="0">
                <a:latin typeface="Times New Roman" pitchFamily="18" charset="0"/>
              </a:rPr>
              <a:t>r</a:t>
            </a:r>
            <a:r>
              <a:rPr lang="en-US" dirty="0" smtClean="0"/>
              <a:t> and points away from the origin. </a:t>
            </a:r>
            <a:endParaRPr lang="en-US" sz="2400" i="1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i="1" dirty="0" smtClean="0"/>
          </a:p>
        </p:txBody>
      </p:sp>
      <p:pic>
        <p:nvPicPr>
          <p:cNvPr id="6" name="Picture 5" descr="polar coordinat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0008" y="3213508"/>
            <a:ext cx="3772863" cy="351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Transverse </a:t>
            </a:r>
            <a:r>
              <a:rPr lang="en-US" dirty="0" err="1" smtClean="0"/>
              <a:t>Coor</a:t>
            </a:r>
            <a:r>
              <a:rPr lang="en-US" dirty="0" smtClean="0"/>
              <a:t>. &amp; the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-axis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9725"/>
            <a:ext cx="8129587" cy="4114800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Transverse Coordinate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) The angle between the positive </a:t>
            </a:r>
            <a:r>
              <a:rPr lang="en-US" i="1" dirty="0" smtClean="0">
                <a:latin typeface="Times New Roman" pitchFamily="18" charset="0"/>
              </a:rPr>
              <a:t>x</a:t>
            </a:r>
            <a:r>
              <a:rPr lang="en-US" dirty="0" smtClean="0"/>
              <a:t>-axis and </a:t>
            </a:r>
            <a:r>
              <a:rPr lang="en-US" b="1" dirty="0" smtClean="0">
                <a:latin typeface="Times New Roman" pitchFamily="18" charset="0"/>
              </a:rPr>
              <a:t>r</a:t>
            </a:r>
            <a:r>
              <a:rPr lang="en-US" dirty="0" smtClean="0"/>
              <a:t>. </a:t>
            </a:r>
            <a:endParaRPr lang="en-US" sz="2400" i="1" dirty="0" smtClean="0"/>
          </a:p>
        </p:txBody>
      </p:sp>
      <p:pic>
        <p:nvPicPr>
          <p:cNvPr id="5" name="Picture 4" descr="polar coordinat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0008" y="3213508"/>
            <a:ext cx="3772863" cy="351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Transverse </a:t>
            </a:r>
            <a:r>
              <a:rPr lang="en-US" dirty="0" err="1" smtClean="0"/>
              <a:t>Coor</a:t>
            </a:r>
            <a:r>
              <a:rPr lang="en-US" dirty="0" smtClean="0"/>
              <a:t>. &amp; the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-axis</a:t>
            </a:r>
            <a:endParaRPr lang="en-US" b="0" dirty="0" smtClean="0"/>
          </a:p>
        </p:txBody>
      </p:sp>
      <p:sp>
        <p:nvSpPr>
          <p:cNvPr id="235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9725"/>
            <a:ext cx="8172450" cy="41148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latin typeface="Symbol" pitchFamily="18" charset="2"/>
              </a:rPr>
              <a:t>q</a:t>
            </a:r>
            <a:r>
              <a:rPr lang="en-US" b="1" u="sng" dirty="0" smtClean="0"/>
              <a:t> – axis:</a:t>
            </a:r>
            <a:r>
              <a:rPr lang="en-US" dirty="0" smtClean="0"/>
              <a:t> Perpendicular to the </a:t>
            </a:r>
            <a:r>
              <a:rPr lang="en-US" i="1" dirty="0" smtClean="0">
                <a:latin typeface="Times New Roman" pitchFamily="18" charset="0"/>
              </a:rPr>
              <a:t>r</a:t>
            </a:r>
            <a:r>
              <a:rPr lang="en-US" dirty="0" smtClean="0"/>
              <a:t> – axis and is positive in the direction of increasing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. </a:t>
            </a:r>
            <a:endParaRPr lang="en-US" sz="2400" i="1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i="1" dirty="0" smtClean="0"/>
          </a:p>
        </p:txBody>
      </p:sp>
      <p:pic>
        <p:nvPicPr>
          <p:cNvPr id="7" name="Picture 6" descr="polar coordinat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0008" y="3213508"/>
            <a:ext cx="3772863" cy="3510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3.4-1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/>
              <a:t>-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axes, and the radial and transverse coordinates for both positions of the particle shown.</a:t>
            </a:r>
            <a:endParaRPr lang="en-US" dirty="0"/>
          </a:p>
        </p:txBody>
      </p:sp>
      <p:pic>
        <p:nvPicPr>
          <p:cNvPr id="4" name="Picture 3" descr="drawing the polar ax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9117" y="3151865"/>
            <a:ext cx="3862168" cy="345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3.4-1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/>
              <a:t>-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axes, and the radial and transverse coordinates for both positions of the particle shown.</a:t>
            </a:r>
            <a:endParaRPr lang="en-US" dirty="0"/>
          </a:p>
        </p:txBody>
      </p:sp>
      <p:pic>
        <p:nvPicPr>
          <p:cNvPr id="6" name="Picture 5" descr="drawing the polar axes ans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3569" y="3083636"/>
            <a:ext cx="4226134" cy="3616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nceptual Dynamics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4 - &amp;quot;Normal &amp;amp; Tangential Coor. Sys.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Normal &amp;amp; Tangential Coor. Sys.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Normal &amp;amp; Tangential Coor. Sys.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Normal &amp;amp; Tangential Coor. Sys.&amp;quot;&quot;/&gt;&lt;property id=&quot;20307&quot; value=&quot;287&quot;/&gt;&lt;/object&gt;&lt;object type=&quot;3&quot; unique_id=&quot;10010&quot;&gt;&lt;property id=&quot;20148&quot; value=&quot;5&quot;/&gt;&lt;property id=&quot;20300&quot; value=&quot;Slide 8 - &amp;quot;Normal &amp;amp; Tangential Coor. Sys.&amp;quot;&quot;/&gt;&lt;property id=&quot;20307&quot; value=&quot;288&quot;/&gt;&lt;/object&gt;&lt;object type=&quot;3&quot; unique_id=&quot;10011&quot;&gt;&lt;property id=&quot;20148&quot; value=&quot;5&quot;/&gt;&lt;property id=&quot;20300&quot; value=&quot;Slide 10 - &amp;quot;Velocity&amp;quot;&quot;/&gt;&lt;property id=&quot;20307&quot; value=&quot;261&quot;/&gt;&lt;/object&gt;&lt;object type=&quot;3&quot; unique_id=&quot;10012&quot;&gt;&lt;property id=&quot;20148&quot; value=&quot;5&quot;/&gt;&lt;property id=&quot;20300&quot; value=&quot;Slide 11 - &amp;quot;Velocity&amp;quot;&quot;/&gt;&lt;property id=&quot;20307&quot; value=&quot;263&quot;/&gt;&lt;/object&gt;&lt;object type=&quot;3&quot; unique_id=&quot;10013&quot;&gt;&lt;property id=&quot;20148&quot; value=&quot;5&quot;/&gt;&lt;property id=&quot;20300&quot; value=&quot;Slide 12 - &amp;quot;Velocity&amp;quot;&quot;/&gt;&lt;property id=&quot;20307&quot; value=&quot;264&quot;/&gt;&lt;/object&gt;&lt;object type=&quot;3&quot; unique_id=&quot;10014&quot;&gt;&lt;property id=&quot;20148&quot; value=&quot;5&quot;/&gt;&lt;property id=&quot;20300&quot; value=&quot;Slide 13 - &amp;quot;Velocity&amp;quot;&quot;/&gt;&lt;property id=&quot;20307&quot; value=&quot;265&quot;/&gt;&lt;/object&gt;&lt;object type=&quot;3&quot; unique_id=&quot;10016&quot;&gt;&lt;property id=&quot;20148&quot; value=&quot;5&quot;/&gt;&lt;property id=&quot;20300&quot; value=&quot;Slide 14 - &amp;quot;Acceleration&amp;quot;&quot;/&gt;&lt;property id=&quot;20307&quot; value=&quot;268&quot;/&gt;&lt;/object&gt;&lt;object type=&quot;3&quot; unique_id=&quot;10018&quot;&gt;&lt;property id=&quot;20148&quot; value=&quot;5&quot;/&gt;&lt;property id=&quot;20300&quot; value=&quot;Slide 17 - &amp;quot;Acceleration&amp;quot;&quot;/&gt;&lt;property id=&quot;20307&quot; value=&quot;270&quot;/&gt;&lt;/object&gt;&lt;object type=&quot;3&quot; unique_id=&quot;10019&quot;&gt;&lt;property id=&quot;20148&quot; value=&quot;5&quot;/&gt;&lt;property id=&quot;20300&quot; value=&quot;Slide 18 - &amp;quot;Acceleration&amp;quot;&quot;/&gt;&lt;property id=&quot;20307&quot; value=&quot;271&quot;/&gt;&lt;/object&gt;&lt;object type=&quot;3&quot; unique_id=&quot;10020&quot;&gt;&lt;property id=&quot;20148&quot; value=&quot;5&quot;/&gt;&lt;property id=&quot;20300&quot; value=&quot;Slide 19 - &amp;quot;Acceleration&amp;quot;&quot;/&gt;&lt;property id=&quot;20307&quot; value=&quot;272&quot;/&gt;&lt;/object&gt;&lt;object type=&quot;3&quot; unique_id=&quot;10021&quot;&gt;&lt;property id=&quot;20148&quot; value=&quot;5&quot;/&gt;&lt;property id=&quot;20300&quot; value=&quot;Slide 20 - &amp;quot;Acceleration&amp;quot;&quot;/&gt;&lt;property id=&quot;20307&quot; value=&quot;273&quot;/&gt;&lt;/object&gt;&lt;object type=&quot;3&quot; unique_id=&quot;10022&quot;&gt;&lt;property id=&quot;20148&quot; value=&quot;5&quot;/&gt;&lt;property id=&quot;20300&quot; value=&quot;Slide 21 - &amp;quot;Acceleration&amp;quot;&quot;/&gt;&lt;property id=&quot;20307&quot; value=&quot;289&quot;/&gt;&lt;/object&gt;&lt;object type=&quot;3&quot; unique_id=&quot;10023&quot;&gt;&lt;property id=&quot;20148&quot; value=&quot;5&quot;/&gt;&lt;property id=&quot;20300&quot; value=&quot;Slide 22 - &amp;quot;Acceleration&amp;quot;&quot;/&gt;&lt;property id=&quot;20307&quot; value=&quot;274&quot;/&gt;&lt;/object&gt;&lt;object type=&quot;3&quot; unique_id=&quot;10024&quot;&gt;&lt;property id=&quot;20148&quot; value=&quot;5&quot;/&gt;&lt;property id=&quot;20300&quot; value=&quot;Slide 23 - &amp;quot;Acceleration&amp;quot;&quot;/&gt;&lt;property id=&quot;20307&quot; value=&quot;267&quot;/&gt;&lt;/object&gt;&lt;object type=&quot;3&quot; unique_id=&quot;10025&quot;&gt;&lt;property id=&quot;20148&quot; value=&quot;5&quot;/&gt;&lt;property id=&quot;20300&quot; value=&quot;Slide 24 - &amp;quot;Acceleration&amp;quot;&quot;/&gt;&lt;property id=&quot;20307&quot; value=&quot;275&quot;/&gt;&lt;/object&gt;&lt;object type=&quot;3&quot; unique_id=&quot;10026&quot;&gt;&lt;property id=&quot;20148&quot; value=&quot;5&quot;/&gt;&lt;property id=&quot;20300&quot; value=&quot;Slide 25 - &amp;quot;Acceleration&amp;quot;&quot;/&gt;&lt;property id=&quot;20307&quot; value=&quot;276&quot;/&gt;&lt;/object&gt;&lt;object type=&quot;3&quot; unique_id=&quot;10027&quot;&gt;&lt;property id=&quot;20148&quot; value=&quot;5&quot;/&gt;&lt;property id=&quot;20300&quot; value=&quot;Slide 26&quot;/&gt;&lt;property id=&quot;20307&quot; value=&quot;277&quot;/&gt;&lt;/object&gt;&lt;object type=&quot;3&quot; unique_id=&quot;10028&quot;&gt;&lt;property id=&quot;20148&quot; value=&quot;5&quot;/&gt;&lt;property id=&quot;20300&quot; value=&quot;Slide 27 - &amp;quot;Important Equations&amp;quot;&quot;/&gt;&lt;property id=&quot;20307&quot; value=&quot;278&quot;/&gt;&lt;/object&gt;&lt;object type=&quot;3&quot; unique_id=&quot;10029&quot;&gt;&lt;property id=&quot;20148&quot; value=&quot;5&quot;/&gt;&lt;property id=&quot;20300&quot; value=&quot;Slide 32 - &amp;quot;Example Problems&amp;quot;&quot;/&gt;&lt;property id=&quot;20307&quot; value=&quot;279&quot;/&gt;&lt;/object&gt;&lt;object type=&quot;3&quot; unique_id=&quot;10030&quot;&gt;&lt;property id=&quot;20148&quot; value=&quot;5&quot;/&gt;&lt;property id=&quot;20300&quot; value=&quot;Slide 33 - &amp;quot;Polar Coordinates&amp;quot;&quot;/&gt;&lt;property id=&quot;20307&quot; value=&quot;280&quot;/&gt;&lt;/object&gt;&lt;object type=&quot;3&quot; unique_id=&quot;10031&quot;&gt;&lt;property id=&quot;20148&quot; value=&quot;5&quot;/&gt;&lt;property id=&quot;20300&quot; value=&quot;Slide 34 - &amp;quot;Polar Coordinates&amp;quot;&quot;/&gt;&lt;property id=&quot;20307&quot; value=&quot;281&quot;/&gt;&lt;/object&gt;&lt;object type=&quot;3&quot; unique_id=&quot;10032&quot;&gt;&lt;property id=&quot;20148&quot; value=&quot;5&quot;/&gt;&lt;property id=&quot;20300&quot; value=&quot;Slide 35 - &amp;quot;Polar Coordinates&amp;quot;&quot;/&gt;&lt;property id=&quot;20307&quot; value=&quot;282&quot;/&gt;&lt;/object&gt;&lt;object type=&quot;3&quot; unique_id=&quot;10033&quot;&gt;&lt;property id=&quot;20148&quot; value=&quot;5&quot;/&gt;&lt;property id=&quot;20300&quot; value=&quot;Slide 36 - &amp;quot;Polar Coordinates&amp;quot;&quot;/&gt;&lt;property id=&quot;20307&quot; value=&quot;283&quot;/&gt;&lt;/object&gt;&lt;object type=&quot;3&quot; unique_id=&quot;10034&quot;&gt;&lt;property id=&quot;20148&quot; value=&quot;5&quot;/&gt;&lt;property id=&quot;20300&quot; value=&quot;Slide 37 - &amp;quot;Polar Coordinates&amp;quot;&quot;/&gt;&lt;property id=&quot;20307&quot; value=&quot;284&quot;/&gt;&lt;/object&gt;&lt;object type=&quot;3&quot; unique_id=&quot;10035&quot;&gt;&lt;property id=&quot;20148&quot; value=&quot;5&quot;/&gt;&lt;property id=&quot;20300&quot; value=&quot;Slide 38 - &amp;quot;Important Equations&amp;quot;&quot;/&gt;&lt;property id=&quot;20307&quot; value=&quot;285&quot;/&gt;&lt;/object&gt;&lt;object type=&quot;3&quot; unique_id=&quot;10036&quot;&gt;&lt;property id=&quot;20148&quot; value=&quot;5&quot;/&gt;&lt;property id=&quot;20300&quot; value=&quot;Slide 39 - &amp;quot;Example: Polar Coordinates&amp;quot;&quot;/&gt;&lt;property id=&quot;20307&quot; value=&quot;286&quot;/&gt;&lt;/object&gt;&lt;object type=&quot;3&quot; unique_id=&quot;10177&quot;&gt;&lt;property id=&quot;20148&quot; value=&quot;5&quot;/&gt;&lt;property id=&quot;20300&quot; value=&quot;Slide 3 - &amp;quot;Normal &amp;amp; Tangential Coor. Sys.&amp;quot;&quot;/&gt;&lt;property id=&quot;20307&quot; value=&quot;290&quot;/&gt;&lt;/object&gt;&lt;object type=&quot;3&quot; unique_id=&quot;10466&quot;&gt;&lt;property id=&quot;20148&quot; value=&quot;5&quot;/&gt;&lt;property id=&quot;20300&quot; value=&quot;Slide 9 - &amp;quot;Velocity&amp;quot;&quot;/&gt;&lt;property id=&quot;20307&quot; value=&quot;291&quot;/&gt;&lt;/object&gt;&lt;object type=&quot;3&quot; unique_id=&quot;10686&quot;&gt;&lt;property id=&quot;20148&quot; value=&quot;5&quot;/&gt;&lt;property id=&quot;20300&quot; value=&quot;Slide 15 - &amp;quot;Acceleration&amp;quot;&quot;/&gt;&lt;property id=&quot;20307&quot; value=&quot;292&quot;/&gt;&lt;/object&gt;&lt;object type=&quot;3&quot; unique_id=&quot;10687&quot;&gt;&lt;property id=&quot;20148&quot; value=&quot;5&quot;/&gt;&lt;property id=&quot;20300&quot; value=&quot;Slide 16 - &amp;quot;Acceleration&amp;quot;&quot;/&gt;&lt;property id=&quot;20307&quot; value=&quot;293&quot;/&gt;&lt;/object&gt;&lt;object type=&quot;3&quot; unique_id=&quot;11061&quot;&gt;&lt;property id=&quot;20148&quot; value=&quot;5&quot;/&gt;&lt;property id=&quot;20300&quot; value=&quot;Slide 28 - &amp;quot;Conceptual Example 2.4-1&amp;quot;&quot;/&gt;&lt;property id=&quot;20307&quot; value=&quot;294&quot;/&gt;&lt;/object&gt;&lt;object type=&quot;3&quot; unique_id=&quot;11062&quot;&gt;&lt;property id=&quot;20148&quot; value=&quot;5&quot;/&gt;&lt;property id=&quot;20300&quot; value=&quot;Slide 29 - &amp;quot;Conceptual Example 2.4-1&amp;quot;&quot;/&gt;&lt;property id=&quot;20307&quot; value=&quot;295&quot;/&gt;&lt;/object&gt;&lt;object type=&quot;3&quot; unique_id=&quot;11063&quot;&gt;&lt;property id=&quot;20148&quot; value=&quot;5&quot;/&gt;&lt;property id=&quot;20300&quot; value=&quot;Slide 30 - &amp;quot;Conceptual Example 2.4-2&amp;quot;&quot;/&gt;&lt;property id=&quot;20307&quot; value=&quot;296&quot;/&gt;&lt;/object&gt;&lt;object type=&quot;3&quot; unique_id=&quot;11064&quot;&gt;&lt;property id=&quot;20148&quot; value=&quot;5&quot;/&gt;&lt;property id=&quot;20300&quot; value=&quot;Slide 31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854</TotalTime>
  <Words>598</Words>
  <Application>Microsoft Office PowerPoint</Application>
  <PresentationFormat>On-screen Show (4:3)</PresentationFormat>
  <Paragraphs>77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Symbol</vt:lpstr>
      <vt:lpstr>Times New Roman</vt:lpstr>
      <vt:lpstr>Wingdings</vt:lpstr>
      <vt:lpstr>Watermark</vt:lpstr>
      <vt:lpstr>Equation</vt:lpstr>
      <vt:lpstr>Conceptual Dynamics </vt:lpstr>
      <vt:lpstr>Polar Coordinate System</vt:lpstr>
      <vt:lpstr>Polar Coordinate System</vt:lpstr>
      <vt:lpstr>Radial coordinate &amp; the r-axis</vt:lpstr>
      <vt:lpstr>Radial coordinate &amp; the r-axis</vt:lpstr>
      <vt:lpstr>Transverse Coor. &amp; the q-axis</vt:lpstr>
      <vt:lpstr>Transverse Coor. &amp; the q-axis</vt:lpstr>
      <vt:lpstr>Example 3.4-1</vt:lpstr>
      <vt:lpstr>Example 3.4-1</vt:lpstr>
      <vt:lpstr>Position Velocity Acceleration</vt:lpstr>
      <vt:lpstr>Position</vt:lpstr>
      <vt:lpstr>Velocity</vt:lpstr>
      <vt:lpstr>Acceleration</vt:lpstr>
      <vt:lpstr>Conceptual Example 3.4-2</vt:lpstr>
      <vt:lpstr>Conceptual Example 3.4-2</vt:lpstr>
      <vt:lpstr>Conceptual Example 3.4-2</vt:lpstr>
      <vt:lpstr>Conceptual Example 3.4-2</vt:lpstr>
      <vt:lpstr>Conceptual Example 3.4-2</vt:lpstr>
      <vt:lpstr>Conceptual Example 3.4-3</vt:lpstr>
      <vt:lpstr>Conceptual Example 3.4-3</vt:lpstr>
      <vt:lpstr>Polar vs. n-t Coordinates</vt:lpstr>
      <vt:lpstr>r-q versus n-t</vt:lpstr>
      <vt:lpstr>Example 3.4-4</vt:lpstr>
      <vt:lpstr>Example 3.4-4</vt:lpstr>
      <vt:lpstr>Example 3.4-4</vt:lpstr>
      <vt:lpstr>r-q versus n-t</vt:lpstr>
      <vt:lpstr>Important Equations</vt:lpstr>
      <vt:lpstr>Example Problems</vt:lpstr>
    </vt:vector>
  </TitlesOfParts>
  <Company>University of Detroit Mercy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Kinetics of Rigid Bodies</dc:title>
  <dc:creator>UDM</dc:creator>
  <cp:lastModifiedBy>kirstie plantenberg</cp:lastModifiedBy>
  <cp:revision>91</cp:revision>
  <dcterms:created xsi:type="dcterms:W3CDTF">2006-03-30T19:34:52Z</dcterms:created>
  <dcterms:modified xsi:type="dcterms:W3CDTF">2015-01-13T16:37:34Z</dcterms:modified>
</cp:coreProperties>
</file>